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82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8"/>
    </p:embeddedFont>
    <p:embeddedFont>
      <p:font typeface="Old Standard TT" pitchFamily="2" charset="77"/>
      <p:regular r:id="rId29"/>
      <p:bold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g5JE1g5KvrICJYMI985bVXk7CA9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F506DA-1FA8-4896-AC05-B02DE59B1796}">
  <a:tblStyle styleId="{BDF506DA-1FA8-4896-AC05-B02DE59B1796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541c1ed8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7541c1ed8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53e325518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53e325518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845a55150d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845a55150d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45a55150d_3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845a55150d_3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45a55150d_3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45a55150d_3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45a55150d_3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45a55150d_3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45a55150d_3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45a55150d_3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45a55150d_3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45a55150d_3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45a55150d_3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845a55150d_3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845a55150d_3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845a55150d_3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845a55150d_3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845a55150d_3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845a55150d_3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845a55150d_3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Final Report </a:t>
            </a:r>
            <a:r>
              <a:rPr lang="en-US" dirty="0"/>
              <a:t>has been updated regarding logistic regression.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53e325518_8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53e325518_8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" name="Google Shape;11;p16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16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6"/>
          <p:cNvSpPr txBox="1">
            <a:spLocks noGrp="1"/>
          </p:cNvSpPr>
          <p:nvPr>
            <p:ph type="title" hasCustomPrompt="1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3" name="Google Shape;53;p26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oogle Shape;23;p19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Google Shape;24;p19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" name="Google Shape;43;p24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24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US"/>
              <a:t>Regression Methods-Loans Data Project</a:t>
            </a:r>
            <a:endParaRPr/>
          </a:p>
        </p:txBody>
      </p:sp>
      <p:sp>
        <p:nvSpPr>
          <p:cNvPr id="60" name="Google Shape;60;p1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1600" b="1" i="1" dirty="0"/>
              <a:t>4/29/20</a:t>
            </a:r>
            <a:endParaRPr sz="1600" b="1" i="1" dirty="0"/>
          </a:p>
          <a:p>
            <a:pPr marL="0" lvl="0" indent="0"/>
            <a:r>
              <a:rPr lang="en-US" sz="1600" b="1" i="1" dirty="0"/>
              <a:t>-Team GLM.    </a:t>
            </a:r>
            <a:r>
              <a:rPr lang="en-US" sz="1600" b="1" i="1" dirty="0" err="1"/>
              <a:t>Haichuan</a:t>
            </a:r>
            <a:r>
              <a:rPr lang="en-US" sz="1600" b="1" i="1" dirty="0"/>
              <a:t> Du. </a:t>
            </a:r>
            <a:r>
              <a:rPr lang="en-US" sz="1600" b="1" i="1" dirty="0" err="1"/>
              <a:t>Adhiraj</a:t>
            </a:r>
            <a:r>
              <a:rPr lang="en-US" sz="1600" b="1" i="1" dirty="0"/>
              <a:t> </a:t>
            </a:r>
            <a:r>
              <a:rPr lang="en-US" sz="1600" b="1" i="1"/>
              <a:t>Roka </a:t>
            </a:r>
            <a:endParaRPr sz="1600" b="1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9"/>
          <p:cNvSpPr txBox="1">
            <a:spLocks noGrp="1"/>
          </p:cNvSpPr>
          <p:nvPr>
            <p:ph type="title"/>
          </p:nvPr>
        </p:nvSpPr>
        <p:spPr>
          <a:xfrm>
            <a:off x="311700" y="3976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Continued:</a:t>
            </a: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5" name="Google Shape;135;p9"/>
              <p:cNvGraphicFramePr/>
              <p:nvPr>
                <p:extLst>
                  <p:ext uri="{D42A27DB-BD31-4B8C-83A1-F6EECF244321}">
                    <p14:modId xmlns:p14="http://schemas.microsoft.com/office/powerpoint/2010/main" val="1451878189"/>
                  </p:ext>
                </p:extLst>
              </p:nvPr>
            </p:nvGraphicFramePr>
            <p:xfrm>
              <a:off x="1179159" y="1349951"/>
              <a:ext cx="6214000" cy="3461720"/>
            </p:xfrm>
            <a:graphic>
              <a:graphicData uri="http://schemas.openxmlformats.org/drawingml/2006/table">
                <a:tbl>
                  <a:tblPr firstRow="1" bandRow="1">
                    <a:noFill/>
                    <a:tableStyleId>{BDF506DA-1FA8-4896-AC05-B02DE59B1796}</a:tableStyleId>
                  </a:tblPr>
                  <a:tblGrid>
                    <a:gridCol w="16267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9372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27143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71561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86949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845575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83575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6485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 dirty="0">
                              <a:solidFill>
                                <a:schemeClr val="dk1"/>
                              </a:solidFill>
                            </a:rPr>
                            <a:t>Models</a:t>
                          </a:r>
                          <a:endParaRPr dirty="0"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 dirty="0">
                              <a:solidFill>
                                <a:schemeClr val="dk1"/>
                              </a:solidFill>
                            </a:rPr>
                            <a:t>MSE</a:t>
                          </a:r>
                          <a:endParaRPr dirty="0"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p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sz="1400" i="1" u="none" strike="noStrike" cap="none" dirty="0"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p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i="1" dirty="0"/>
                            <a:t>adj</a:t>
                          </a:r>
                          <a:endParaRPr sz="1400" i="1" u="none" strike="noStrike" cap="none" dirty="0"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>
                              <a:solidFill>
                                <a:schemeClr val="dk1"/>
                              </a:solidFill>
                            </a:rPr>
                            <a:t>PRESS</a:t>
                          </a:r>
                          <a:endParaRPr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>
                              <a:solidFill>
                                <a:schemeClr val="dk1"/>
                              </a:solidFill>
                            </a:rPr>
                            <a:t>AIC</a:t>
                          </a:r>
                          <a:endParaRPr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 dirty="0">
                              <a:solidFill>
                                <a:schemeClr val="dk1"/>
                              </a:solidFill>
                            </a:rPr>
                            <a:t>BIC</a:t>
                          </a:r>
                          <a:endParaRPr dirty="0"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485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L,P,T,D,A,L:A,T:D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0.629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0.736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0.732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258.17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-177.68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-143.96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6485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L,P,T,D,A,T:D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0.630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0.735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0.731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256.86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-177.6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-148.1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6485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L,P,T,D,T:D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0.630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0.734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0.730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255.94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-178.14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-152.85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4945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L, T, D,T:D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0.64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0.730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0.727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258.29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-174.42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-153.34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1815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L, T, D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0.66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0.718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0.717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268.23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-159.91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 dirty="0"/>
                            <a:t>-143.05</a:t>
                          </a:r>
                          <a:endParaRPr dirty="0"/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400" u="none" strike="noStrike" cap="none" dirty="0"/>
                        </a:p>
                      </a:txBody>
                      <a:tcPr marL="91450" marR="91450" marT="45725" marB="45725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5" name="Google Shape;135;p9"/>
              <p:cNvGraphicFramePr/>
              <p:nvPr>
                <p:extLst>
                  <p:ext uri="{D42A27DB-BD31-4B8C-83A1-F6EECF244321}">
                    <p14:modId xmlns:p14="http://schemas.microsoft.com/office/powerpoint/2010/main" val="1451878189"/>
                  </p:ext>
                </p:extLst>
              </p:nvPr>
            </p:nvGraphicFramePr>
            <p:xfrm>
              <a:off x="1179159" y="1349951"/>
              <a:ext cx="6214000" cy="3461720"/>
            </p:xfrm>
            <a:graphic>
              <a:graphicData uri="http://schemas.openxmlformats.org/drawingml/2006/table">
                <a:tbl>
                  <a:tblPr firstRow="1" bandRow="1">
                    <a:noFill/>
                    <a:tableStyleId>{BDF506DA-1FA8-4896-AC05-B02DE59B1796}</a:tableStyleId>
                  </a:tblPr>
                  <a:tblGrid>
                    <a:gridCol w="16267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9372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27143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71561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86949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845575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83575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6485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 dirty="0">
                              <a:solidFill>
                                <a:schemeClr val="dk1"/>
                              </a:solidFill>
                            </a:rPr>
                            <a:t>Models</a:t>
                          </a:r>
                          <a:endParaRPr dirty="0"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>
                              <a:solidFill>
                                <a:schemeClr val="dk1"/>
                              </a:solidFill>
                            </a:rPr>
                            <a:t>MSE</a:t>
                          </a:r>
                          <a:endParaRPr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50" marR="91450" marT="45725" marB="45725">
                        <a:blipFill>
                          <a:blip r:embed="rId3"/>
                          <a:stretch>
                            <a:fillRect l="-366000" t="-1961" r="-516000" b="-4372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50" marR="91450" marT="45725" marB="45725">
                        <a:blipFill>
                          <a:blip r:embed="rId3"/>
                          <a:stretch>
                            <a:fillRect l="-416071" t="-1961" r="-360714" b="-4372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>
                              <a:solidFill>
                                <a:schemeClr val="dk1"/>
                              </a:solidFill>
                            </a:rPr>
                            <a:t>PRESS</a:t>
                          </a:r>
                          <a:endParaRPr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>
                              <a:solidFill>
                                <a:schemeClr val="dk1"/>
                              </a:solidFill>
                            </a:rPr>
                            <a:t>AIC</a:t>
                          </a:r>
                          <a:endParaRPr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 dirty="0">
                              <a:solidFill>
                                <a:schemeClr val="dk1"/>
                              </a:solidFill>
                            </a:rPr>
                            <a:t>BIC</a:t>
                          </a:r>
                          <a:endParaRPr dirty="0"/>
                        </a:p>
                      </a:txBody>
                      <a:tcPr marL="91450" marR="91450" marT="45725" marB="45725">
                        <a:solidFill>
                          <a:srgbClr val="00B0F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485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L,P,T,D,A,L:A,T:D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0.629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0.736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0.732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258.17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-177.68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-143.96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6485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L,P,T,D,A,T:D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0.630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0.735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0.731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256.86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-177.6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-148.1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6485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L,P,T,D,T:D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0.630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0.734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0.730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255.94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-178.14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-152.85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4945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L, T, D,T:D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0.64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0.730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0.727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258.29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-174.42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-153.34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1817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L, T, D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0.66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0.718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0.717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268.23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/>
                            <a:t>-159.91</a:t>
                          </a:r>
                          <a:endParaRPr/>
                        </a:p>
                      </a:txBody>
                      <a:tcPr marL="91450" marR="91450" marT="45725" marB="45725"/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400" u="none" strike="noStrike" cap="none" dirty="0"/>
                            <a:t>-143.05</a:t>
                          </a:r>
                          <a:endParaRPr dirty="0"/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400" u="none" strike="noStrike" cap="none" dirty="0"/>
                        </a:p>
                      </a:txBody>
                      <a:tcPr marL="91450" marR="91450" marT="45725" marB="45725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36" name="Google Shape;136;p9"/>
          <p:cNvSpPr/>
          <p:nvPr/>
        </p:nvSpPr>
        <p:spPr>
          <a:xfrm>
            <a:off x="1179209" y="3295515"/>
            <a:ext cx="6213900" cy="285000"/>
          </a:xfrm>
          <a:prstGeom prst="rect">
            <a:avLst/>
          </a:prstGeom>
          <a:noFill/>
          <a:ln w="25400" cap="flat" cmpd="sng">
            <a:solidFill>
              <a:srgbClr val="B7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9"/>
          <p:cNvSpPr/>
          <p:nvPr/>
        </p:nvSpPr>
        <p:spPr>
          <a:xfrm>
            <a:off x="383458" y="3279058"/>
            <a:ext cx="432619" cy="14256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9"/>
          <p:cNvSpPr txBox="1"/>
          <p:nvPr/>
        </p:nvSpPr>
        <p:spPr>
          <a:xfrm>
            <a:off x="604650" y="1043700"/>
            <a:ext cx="67884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latin typeface="Old Standard TT"/>
                <a:ea typeface="Old Standard TT"/>
                <a:cs typeface="Old Standard TT"/>
                <a:sym typeface="Old Standard TT"/>
              </a:rPr>
              <a:t>L-loan status, P-Principal, T-terms, D-Due Date, A-age</a:t>
            </a:r>
            <a:r>
              <a:rPr lang="en-US" dirty="0"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endParaRPr dirty="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06D5-1238-AB40-A65C-71F7D63B2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Diagnostics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82F9C-5C72-484C-A149-055FC6E508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Google Shape;146;p10" descr="A close up of a sign&#10;&#10;Description automatically generated">
            <a:extLst>
              <a:ext uri="{FF2B5EF4-FFF2-40B4-BE49-F238E27FC236}">
                <a16:creationId xmlns:a16="http://schemas.microsoft.com/office/drawing/2014/main" id="{CE532FCA-31A5-F74D-A1D2-5AABA81E657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7741" y="1290389"/>
            <a:ext cx="3424559" cy="1028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45;p10" descr="A close up of a map&#10;&#10;Description automatically generated">
            <a:extLst>
              <a:ext uri="{FF2B5EF4-FFF2-40B4-BE49-F238E27FC236}">
                <a16:creationId xmlns:a16="http://schemas.microsoft.com/office/drawing/2014/main" id="{6374EAB0-A3E1-6D4E-9D97-0C782419B5D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41371" y="2432031"/>
            <a:ext cx="4257023" cy="2034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A picture containing knife, table&#10;&#10;Description automatically generated">
            <a:extLst>
              <a:ext uri="{FF2B5EF4-FFF2-40B4-BE49-F238E27FC236}">
                <a16:creationId xmlns:a16="http://schemas.microsoft.com/office/drawing/2014/main" id="{739003F3-5F6F-0C44-B35E-CE2E4FA831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900" y="1543956"/>
            <a:ext cx="3975100" cy="102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285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1"/>
          <p:cNvSpPr txBox="1">
            <a:spLocks noGrp="1"/>
          </p:cNvSpPr>
          <p:nvPr>
            <p:ph type="body" idx="1"/>
          </p:nvPr>
        </p:nvSpPr>
        <p:spPr>
          <a:xfrm>
            <a:off x="127825" y="0"/>
            <a:ext cx="9036300" cy="45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u="sng"/>
              <a:t>Lack of Fit Test: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i="1"/>
              <a:t>Ho</a:t>
            </a:r>
            <a:r>
              <a:rPr lang="en-US" i="1"/>
              <a:t>:</a:t>
            </a:r>
            <a:r>
              <a:rPr lang="en-US"/>
              <a:t> Model ‘fits’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i="1"/>
              <a:t>Ha</a:t>
            </a:r>
            <a:r>
              <a:rPr lang="en-US"/>
              <a:t>: Model lacks fit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Not enough evidence to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conclude model lacks fit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/Or,Model is adequate.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153" name="Google Shape;153;p11" descr="A blue and white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7825" y="2231925"/>
            <a:ext cx="3090600" cy="219374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1"/>
          <p:cNvSpPr/>
          <p:nvPr/>
        </p:nvSpPr>
        <p:spPr>
          <a:xfrm>
            <a:off x="3358199" y="1995948"/>
            <a:ext cx="5235195" cy="235975"/>
          </a:xfrm>
          <a:prstGeom prst="rect">
            <a:avLst/>
          </a:prstGeom>
          <a:noFill/>
          <a:ln w="25400" cap="flat" cmpd="sng">
            <a:solidFill>
              <a:srgbClr val="B7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1"/>
          <p:cNvSpPr/>
          <p:nvPr/>
        </p:nvSpPr>
        <p:spPr>
          <a:xfrm>
            <a:off x="196645" y="1514168"/>
            <a:ext cx="115055" cy="7865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8425" y="530113"/>
            <a:ext cx="5826248" cy="350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1"/>
          <p:cNvSpPr/>
          <p:nvPr/>
        </p:nvSpPr>
        <p:spPr>
          <a:xfrm>
            <a:off x="127825" y="3686850"/>
            <a:ext cx="2704800" cy="177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1"/>
          <p:cNvSpPr txBox="1"/>
          <p:nvPr/>
        </p:nvSpPr>
        <p:spPr>
          <a:xfrm>
            <a:off x="3733325" y="225946"/>
            <a:ext cx="2465100" cy="2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latin typeface="Old Standard TT"/>
                <a:ea typeface="Old Standard TT"/>
                <a:cs typeface="Old Standard TT"/>
                <a:sym typeface="Old Standard TT"/>
              </a:rPr>
              <a:t>Residual Diagnostics:</a:t>
            </a:r>
            <a:endParaRPr u="sng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"/>
          <p:cNvSpPr txBox="1">
            <a:spLocks noGrp="1"/>
          </p:cNvSpPr>
          <p:nvPr>
            <p:ph type="body" idx="1"/>
          </p:nvPr>
        </p:nvSpPr>
        <p:spPr>
          <a:xfrm>
            <a:off x="226150" y="176975"/>
            <a:ext cx="8691600" cy="47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After removing outliers/ </a:t>
            </a:r>
            <a:endParaRPr dirty="0"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Influential observations one </a:t>
            </a:r>
            <a:endParaRPr dirty="0"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by one, still Non-normality.</a:t>
            </a:r>
            <a:endParaRPr dirty="0"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i="1" dirty="0"/>
              <a:t>Solution</a:t>
            </a:r>
            <a:r>
              <a:rPr lang="en-US" dirty="0"/>
              <a:t>: </a:t>
            </a:r>
            <a:r>
              <a:rPr lang="en-US" dirty="0">
                <a:highlight>
                  <a:srgbClr val="FFFF00"/>
                </a:highlight>
              </a:rPr>
              <a:t>Robust Regression</a:t>
            </a:r>
          </a:p>
          <a:p>
            <a:pPr marL="114300" lvl="0" indent="0">
              <a:buNone/>
            </a:pPr>
            <a:r>
              <a:rPr lang="en-US" dirty="0"/>
              <a:t>-protect against non-normal </a:t>
            </a:r>
          </a:p>
          <a:p>
            <a:pPr marL="114300" lvl="0" indent="0">
              <a:buNone/>
            </a:pPr>
            <a:r>
              <a:rPr lang="en-US" dirty="0"/>
              <a:t>residuals by down-weighting </a:t>
            </a:r>
          </a:p>
          <a:p>
            <a:pPr marL="114300" lvl="0" indent="0">
              <a:buNone/>
            </a:pPr>
            <a:r>
              <a:rPr lang="en-US" dirty="0"/>
              <a:t>the outliers, not by excluding </a:t>
            </a:r>
          </a:p>
          <a:p>
            <a:pPr marL="114300" lvl="0" indent="0">
              <a:buNone/>
            </a:pPr>
            <a:r>
              <a:rPr lang="en-US" dirty="0"/>
              <a:t>them.</a:t>
            </a:r>
            <a:endParaRPr dirty="0">
              <a:highlight>
                <a:srgbClr val="FFFF00"/>
              </a:highlight>
            </a:endParaRP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-used </a:t>
            </a:r>
            <a:r>
              <a:rPr lang="en-US" u="sng" dirty="0" err="1"/>
              <a:t>bisquare</a:t>
            </a:r>
            <a:r>
              <a:rPr lang="en-US" u="sng" dirty="0"/>
              <a:t> weighting.</a:t>
            </a:r>
            <a:endParaRPr u="sng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highlight>
                <a:srgbClr val="FFFF00"/>
              </a:highlight>
            </a:endParaRPr>
          </a:p>
        </p:txBody>
      </p:sp>
      <p:pic>
        <p:nvPicPr>
          <p:cNvPr id="164" name="Google Shape;164;p12" descr="A close up of a map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99725" y="132750"/>
            <a:ext cx="5518124" cy="369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541c1ed81_0_12"/>
          <p:cNvSpPr txBox="1">
            <a:spLocks noGrp="1"/>
          </p:cNvSpPr>
          <p:nvPr>
            <p:ph type="body" idx="1"/>
          </p:nvPr>
        </p:nvSpPr>
        <p:spPr>
          <a:xfrm>
            <a:off x="226150" y="176975"/>
            <a:ext cx="8691600" cy="47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u="sng"/>
              <a:t>Robust regression:</a:t>
            </a:r>
            <a:endParaRPr u="sng">
              <a:highlight>
                <a:srgbClr val="FFFF00"/>
              </a:highlight>
            </a:endParaRPr>
          </a:p>
        </p:txBody>
      </p:sp>
      <p:pic>
        <p:nvPicPr>
          <p:cNvPr id="170" name="Google Shape;170;g7541c1ed81_0_12" descr="A blue and white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6968" r="3605"/>
          <a:stretch/>
        </p:blipFill>
        <p:spPr>
          <a:xfrm>
            <a:off x="1446980" y="795603"/>
            <a:ext cx="4768647" cy="2025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7541c1ed81_0_12" descr="A blue and white 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44662" t="3446"/>
          <a:stretch/>
        </p:blipFill>
        <p:spPr>
          <a:xfrm>
            <a:off x="5990450" y="961550"/>
            <a:ext cx="1944075" cy="147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7541c1ed81_0_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8375" y="3110525"/>
            <a:ext cx="8691599" cy="107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53e325518_8_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/>
              <a:t>Conclusion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753e325518_8_0"/>
          <p:cNvSpPr txBox="1">
            <a:spLocks noGrp="1"/>
          </p:cNvSpPr>
          <p:nvPr>
            <p:ph type="body" idx="1"/>
          </p:nvPr>
        </p:nvSpPr>
        <p:spPr>
          <a:xfrm>
            <a:off x="311700" y="1305425"/>
            <a:ext cx="8520600" cy="30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Obviously, between paid off or collection-paid off, paid off loans are paid off earlier.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Holding everything constant, for every 1000 dollar increase in the principal, we would expect the length of the loan to increase by 2.4 days on average. 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Interestingly there is an inverse relationship between term and the length of the loan. As term ⇧;  the paid off-effective date (loan length) ⇩.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45a55150d_3_2"/>
          <p:cNvSpPr txBox="1">
            <a:spLocks noGrp="1"/>
          </p:cNvSpPr>
          <p:nvPr>
            <p:ph type="title"/>
          </p:nvPr>
        </p:nvSpPr>
        <p:spPr>
          <a:xfrm>
            <a:off x="311700" y="110325"/>
            <a:ext cx="85206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b="1"/>
              <a:t>Logistic Regression</a:t>
            </a:r>
            <a:r>
              <a:rPr lang="en-US" sz="2000"/>
              <a:t>: Data Preparation</a:t>
            </a:r>
            <a:endParaRPr sz="2000"/>
          </a:p>
        </p:txBody>
      </p:sp>
      <p:sp>
        <p:nvSpPr>
          <p:cNvPr id="184" name="Google Shape;184;g845a55150d_3_2"/>
          <p:cNvSpPr txBox="1">
            <a:spLocks noGrp="1"/>
          </p:cNvSpPr>
          <p:nvPr>
            <p:ph type="body" idx="1"/>
          </p:nvPr>
        </p:nvSpPr>
        <p:spPr>
          <a:xfrm>
            <a:off x="48350" y="723525"/>
            <a:ext cx="8925900" cy="44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u="sng"/>
              <a:t>Response variable</a:t>
            </a:r>
            <a:r>
              <a:rPr lang="en-US"/>
              <a:t>: </a:t>
            </a:r>
            <a:r>
              <a:rPr lang="en-US" i="1"/>
              <a:t>model whether a loan would be paid by the due date</a:t>
            </a:r>
            <a:endParaRPr i="1"/>
          </a:p>
          <a:p>
            <a:pPr marL="274320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/>
              <a:t>loan_status_binary</a:t>
            </a:r>
            <a:r>
              <a:rPr lang="en-US"/>
              <a:t> (1=paid off, 0= otherwise)</a:t>
            </a:r>
            <a:endParaRPr i="1"/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u="sng"/>
              <a:t>Predictors</a:t>
            </a:r>
            <a:r>
              <a:rPr lang="en-US" b="1"/>
              <a:t>: 	</a:t>
            </a:r>
            <a:endParaRPr b="1"/>
          </a:p>
          <a:p>
            <a:pPr marL="274320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/>
              <a:t>Age</a:t>
            </a:r>
            <a:endParaRPr b="1"/>
          </a:p>
          <a:p>
            <a:pPr marL="274320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sz="1400" b="1"/>
              <a:t>Principal</a:t>
            </a:r>
            <a:endParaRPr sz="1400"/>
          </a:p>
          <a:p>
            <a:pPr marL="274320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/>
              <a:t>Terms      (</a:t>
            </a:r>
            <a:r>
              <a:rPr lang="en-US"/>
              <a:t>7/15/30</a:t>
            </a:r>
            <a:r>
              <a:rPr lang="en-US" b="1"/>
              <a:t>)</a:t>
            </a:r>
            <a:endParaRPr/>
          </a:p>
          <a:p>
            <a:pPr marL="274320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/>
              <a:t>education    (</a:t>
            </a:r>
            <a:r>
              <a:rPr lang="en-US" sz="1300"/>
              <a:t>Bachelor/college/High School or Below/Master or Above)</a:t>
            </a:r>
            <a:endParaRPr b="1"/>
          </a:p>
          <a:p>
            <a:pPr marL="274320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/>
              <a:t> gender	</a:t>
            </a:r>
            <a:r>
              <a:rPr lang="en-US"/>
              <a:t>(0/1)</a:t>
            </a:r>
            <a:endParaRPr/>
          </a:p>
          <a:p>
            <a:pPr marL="274320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/>
              <a:t>Due_date</a:t>
            </a:r>
            <a:endParaRPr/>
          </a:p>
          <a:p>
            <a:pPr marL="274320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/>
              <a:t>Effective_date</a:t>
            </a:r>
            <a:endParaRPr b="1"/>
          </a:p>
          <a:p>
            <a:pPr marL="274320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/>
              <a:t>paid_off_time_minus_effective_date</a:t>
            </a:r>
            <a:endParaRPr b="1"/>
          </a:p>
          <a:p>
            <a:pPr marL="274320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/>
              <a:t>paid_off_time_minus_effective_date.NA (missing value flag ) </a:t>
            </a:r>
            <a:r>
              <a:rPr lang="en-US"/>
              <a:t>(0/1)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45a55150d_3_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/>
              <a:t>Checking  Missing Values</a:t>
            </a:r>
            <a:endParaRPr sz="2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g845a55150d_3_20"/>
          <p:cNvSpPr txBox="1"/>
          <p:nvPr/>
        </p:nvSpPr>
        <p:spPr>
          <a:xfrm>
            <a:off x="538825" y="2571750"/>
            <a:ext cx="4702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ld Standard TT"/>
              <a:buChar char="●"/>
            </a:pPr>
            <a:r>
              <a:rPr lang="en-US" sz="17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Impute the missing values using the mean</a:t>
            </a:r>
            <a:endParaRPr sz="17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ld Standard TT"/>
              <a:buChar char="●"/>
            </a:pPr>
            <a:r>
              <a:rPr lang="en-US" sz="17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Create missing value flag </a:t>
            </a:r>
            <a:r>
              <a:rPr lang="en-US" sz="1700">
                <a:solidFill>
                  <a:schemeClr val="dk1"/>
                </a:solidFill>
              </a:rPr>
              <a:t>(</a:t>
            </a:r>
            <a:r>
              <a:rPr lang="en-US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paid_off_time_minus_effective_date.NA</a:t>
            </a:r>
            <a:r>
              <a:rPr lang="en-US" sz="1700">
                <a:solidFill>
                  <a:schemeClr val="dk1"/>
                </a:solidFill>
              </a:rPr>
              <a:t>) 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</p:txBody>
      </p:sp>
      <p:pic>
        <p:nvPicPr>
          <p:cNvPr id="191" name="Google Shape;191;g845a55150d_3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75" y="1139875"/>
            <a:ext cx="8199678" cy="117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45a55150d_3_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/>
              <a:t>Model Formulation (</a:t>
            </a:r>
            <a:r>
              <a:rPr lang="en-US" sz="1500"/>
              <a:t>Build full model</a:t>
            </a:r>
            <a:r>
              <a:rPr lang="en-US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7" name="Google Shape;197;g845a55150d_3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425" y="1058225"/>
            <a:ext cx="6826876" cy="346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45a55150d_3_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Backward selection Method</a:t>
            </a:r>
            <a:endParaRPr/>
          </a:p>
        </p:txBody>
      </p:sp>
      <p:sp>
        <p:nvSpPr>
          <p:cNvPr id="211" name="Google Shape;211;g845a55150d_3_52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" name="Google Shape;212;g845a55150d_3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1600"/>
            <a:ext cx="6232625" cy="344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66" name="Google Shape;66;p2"/>
          <p:cNvSpPr txBox="1">
            <a:spLocks noGrp="1"/>
          </p:cNvSpPr>
          <p:nvPr>
            <p:ph type="body" idx="1"/>
          </p:nvPr>
        </p:nvSpPr>
        <p:spPr>
          <a:xfrm>
            <a:off x="311700" y="1058225"/>
            <a:ext cx="8520600" cy="3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Loans dataset from </a:t>
            </a:r>
            <a:r>
              <a:rPr lang="en-US" i="1" dirty="0"/>
              <a:t>Kaggle.</a:t>
            </a:r>
            <a:endParaRPr i="1"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Model how many days an individual has to pay back a loan 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Important because it tells us how quickly or how long it would take a person to   finish paying off a loan, 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can use the information to better utilize terms for quicker liquidity turn around.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can we model whether a loan would be paid by the due date using a </a:t>
            </a:r>
            <a:r>
              <a:rPr lang="en-US" i="1" dirty="0"/>
              <a:t>logistic regression model.</a:t>
            </a:r>
            <a:endParaRPr i="1"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useful to predict which individuals will default on loans and minimize risk.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45a55150d_3_1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/>
              <a:t>Inference In Logistic Regression 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845a55150d_3_137"/>
          <p:cNvSpPr txBox="1">
            <a:spLocks noGrp="1"/>
          </p:cNvSpPr>
          <p:nvPr>
            <p:ph type="body" idx="1"/>
          </p:nvPr>
        </p:nvSpPr>
        <p:spPr>
          <a:xfrm>
            <a:off x="311700" y="901475"/>
            <a:ext cx="8520600" cy="40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1500" b="1" dirty="0"/>
              <a:t>logit (</a:t>
            </a:r>
            <a:r>
              <a:rPr lang="el-GR" sz="1500" b="1" dirty="0"/>
              <a:t>π ̂(</a:t>
            </a:r>
            <a:r>
              <a:rPr lang="en-US" sz="1500" b="1" dirty="0"/>
              <a:t>x))</a:t>
            </a:r>
            <a:r>
              <a:rPr lang="en-US" sz="1500" dirty="0"/>
              <a:t> = -44330 + 2.6X</a:t>
            </a:r>
            <a:r>
              <a:rPr lang="en-US" sz="2300" baseline="-25000" dirty="0"/>
              <a:t>1</a:t>
            </a:r>
            <a:r>
              <a:rPr lang="en-US" sz="1500" dirty="0"/>
              <a:t>-  0.11X</a:t>
            </a:r>
            <a:r>
              <a:rPr lang="en-US" sz="2300" baseline="-25000" dirty="0"/>
              <a:t>2 </a:t>
            </a:r>
            <a:r>
              <a:rPr lang="en-US" sz="1500" dirty="0"/>
              <a:t>- 2.66X</a:t>
            </a:r>
            <a:r>
              <a:rPr lang="en-US" sz="2300" baseline="-25000" dirty="0"/>
              <a:t>3</a:t>
            </a:r>
            <a:r>
              <a:rPr lang="en-US" sz="1500" dirty="0"/>
              <a:t> - 0.0113X</a:t>
            </a:r>
            <a:r>
              <a:rPr lang="en-US" sz="2300" baseline="-25000" dirty="0"/>
              <a:t>4</a:t>
            </a:r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 dirty="0"/>
              <a:t>where, x1 = </a:t>
            </a:r>
            <a:r>
              <a:rPr lang="en-US" sz="1500" dirty="0" err="1"/>
              <a:t>due_date</a:t>
            </a:r>
            <a:r>
              <a:rPr lang="en-US" sz="1500" dirty="0"/>
              <a:t>;  x2 = age; x3 = </a:t>
            </a:r>
            <a:r>
              <a:rPr lang="en-US" sz="1500" dirty="0" err="1"/>
              <a:t>paid_off_time_minus_effective_date</a:t>
            </a:r>
            <a:r>
              <a:rPr lang="en-US" sz="1500" dirty="0"/>
              <a:t>(loan length);        x4 = </a:t>
            </a:r>
            <a:r>
              <a:rPr lang="en-US" sz="1500" dirty="0" err="1"/>
              <a:t>paid_off_time_minus_effective_date</a:t>
            </a:r>
            <a:endParaRPr lang="en-US" sz="1700" dirty="0">
              <a:solidFill>
                <a:srgbClr val="B71E4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/>
              <a:t> </a:t>
            </a:r>
            <a:r>
              <a:rPr lang="en-US" sz="1700" u="sng" dirty="0"/>
              <a:t>Likelihood ratio testing for the model significance</a:t>
            </a: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i="1" dirty="0"/>
              <a:t>D =</a:t>
            </a:r>
            <a:r>
              <a:rPr lang="en-US" sz="1700" i="1" dirty="0">
                <a:solidFill>
                  <a:srgbClr val="FF0000"/>
                </a:solidFill>
              </a:rPr>
              <a:t> </a:t>
            </a:r>
            <a:r>
              <a:rPr lang="en-US" sz="1700" i="1" dirty="0" err="1">
                <a:solidFill>
                  <a:srgbClr val="000000"/>
                </a:solidFill>
              </a:rPr>
              <a:t>D</a:t>
            </a:r>
            <a:r>
              <a:rPr lang="en-US" sz="3000" i="1" baseline="-25000" dirty="0" err="1">
                <a:solidFill>
                  <a:srgbClr val="000000"/>
                </a:solidFill>
              </a:rPr>
              <a:t>null</a:t>
            </a:r>
            <a:r>
              <a:rPr lang="en-US" sz="1700" i="1" dirty="0">
                <a:solidFill>
                  <a:srgbClr val="000000"/>
                </a:solidFill>
              </a:rPr>
              <a:t> − </a:t>
            </a:r>
            <a:r>
              <a:rPr lang="en-US" sz="1700" i="1" dirty="0" err="1">
                <a:solidFill>
                  <a:srgbClr val="000000"/>
                </a:solidFill>
              </a:rPr>
              <a:t>D</a:t>
            </a:r>
            <a:r>
              <a:rPr lang="en-US" sz="3000" i="1" baseline="-25000" dirty="0" err="1">
                <a:solidFill>
                  <a:srgbClr val="000000"/>
                </a:solidFill>
              </a:rPr>
              <a:t>residual</a:t>
            </a:r>
            <a:r>
              <a:rPr lang="en-US" sz="3000" i="1" baseline="-25000" dirty="0">
                <a:solidFill>
                  <a:srgbClr val="FF0000"/>
                </a:solidFill>
              </a:rPr>
              <a:t> </a:t>
            </a:r>
            <a:r>
              <a:rPr lang="en-US" sz="1700" dirty="0"/>
              <a:t>= 673-94.058</a:t>
            </a: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/>
              <a:t>with corresponding p-value computed in R as 1−pchisq(578.95, 4) &lt; 0.00001.  we have enough evidence at 0.05 level to conclude that overall model is significant.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45a55150d_3_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Roc Curve</a:t>
            </a:r>
            <a:endParaRPr/>
          </a:p>
        </p:txBody>
      </p:sp>
      <p:pic>
        <p:nvPicPr>
          <p:cNvPr id="224" name="Google Shape;224;g845a55150d_3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250" y="1216500"/>
            <a:ext cx="5388576" cy="33963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g845a55150d_3_59"/>
          <p:cNvSpPr txBox="1"/>
          <p:nvPr/>
        </p:nvSpPr>
        <p:spPr>
          <a:xfrm>
            <a:off x="5755825" y="1187875"/>
            <a:ext cx="3339300" cy="3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ld Standard TT"/>
                <a:ea typeface="Old Standard TT"/>
                <a:cs typeface="Old Standard TT"/>
                <a:sym typeface="Old Standard TT"/>
              </a:rPr>
              <a:t>AUC seems a bit too high</a:t>
            </a:r>
            <a:endParaRPr dirty="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ld Standard TT"/>
              <a:buChar char="●"/>
            </a:pPr>
            <a:r>
              <a:rPr lang="en-US" sz="1200" dirty="0">
                <a:latin typeface="Old Standard TT"/>
                <a:ea typeface="Old Standard TT"/>
                <a:cs typeface="Old Standard TT"/>
                <a:sym typeface="Old Standard TT"/>
              </a:rPr>
              <a:t>AUC is not a good metric for data with very </a:t>
            </a:r>
            <a:r>
              <a:rPr lang="en-US" sz="1200" b="1" dirty="0">
                <a:solidFill>
                  <a:srgbClr val="FF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unbalanced</a:t>
            </a:r>
            <a:r>
              <a:rPr lang="en-US" sz="1200" dirty="0">
                <a:latin typeface="Old Standard TT"/>
                <a:ea typeface="Old Standard TT"/>
                <a:cs typeface="Old Standard TT"/>
                <a:sym typeface="Old Standard TT"/>
              </a:rPr>
              <a:t> classes. </a:t>
            </a:r>
            <a:endParaRPr sz="1200" dirty="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ld Standard TT"/>
              <a:buChar char="●"/>
            </a:pPr>
            <a:r>
              <a:rPr lang="en-US" sz="1200" dirty="0">
                <a:latin typeface="Old Standard TT"/>
                <a:ea typeface="Old Standard TT"/>
                <a:cs typeface="Old Standard TT"/>
                <a:sym typeface="Old Standard TT"/>
              </a:rPr>
              <a:t>our samples </a:t>
            </a:r>
            <a:r>
              <a:rPr lang="en-US" sz="1200" u="sng" dirty="0">
                <a:latin typeface="Old Standard TT"/>
                <a:ea typeface="Old Standard TT"/>
                <a:cs typeface="Old Standard TT"/>
                <a:sym typeface="Old Standard TT"/>
              </a:rPr>
              <a:t>possibly</a:t>
            </a:r>
            <a:r>
              <a:rPr lang="en-US" sz="1200" dirty="0"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r>
              <a:rPr lang="en-US" sz="1200" b="1">
                <a:solidFill>
                  <a:srgbClr val="FF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correlated</a:t>
            </a:r>
            <a:r>
              <a:rPr lang="en-US" sz="1200"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endParaRPr sz="12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ld Standard TT"/>
              <a:buChar char="●"/>
            </a:pPr>
            <a:r>
              <a:rPr lang="en-US" sz="1200" dirty="0">
                <a:latin typeface="Old Standard TT"/>
                <a:ea typeface="Old Standard TT"/>
                <a:cs typeface="Old Standard TT"/>
                <a:sym typeface="Old Standard TT"/>
              </a:rPr>
              <a:t>Since we are using our data to predict the outcomes of our data, this accuracy level is somewhat misleading and will tend to be optimistic. To avoid this, with a sufficient amount of data, we partition the data into a training set and a validation set. More details will be introduced in the data mining class. </a:t>
            </a:r>
            <a:endParaRPr sz="1200" dirty="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45a55150d_3_65"/>
          <p:cNvSpPr txBox="1">
            <a:spLocks noGrp="1"/>
          </p:cNvSpPr>
          <p:nvPr>
            <p:ph type="title"/>
          </p:nvPr>
        </p:nvSpPr>
        <p:spPr>
          <a:xfrm>
            <a:off x="279025" y="42867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Accuracy Test</a:t>
            </a:r>
            <a:endParaRPr/>
          </a:p>
        </p:txBody>
      </p:sp>
      <p:pic>
        <p:nvPicPr>
          <p:cNvPr id="231" name="Google Shape;231;g845a55150d_3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5725" y="1171600"/>
            <a:ext cx="3876574" cy="375555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845a55150d_3_65"/>
          <p:cNvSpPr txBox="1"/>
          <p:nvPr/>
        </p:nvSpPr>
        <p:spPr>
          <a:xfrm>
            <a:off x="40800" y="1114450"/>
            <a:ext cx="47025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857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900"/>
              <a:buFont typeface="Old Standard TT"/>
              <a:buChar char="●"/>
            </a:pPr>
            <a:r>
              <a:rPr lang="en-US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Accuracy = 0.97, our binary classification model predicted the outcome with 97% accuracy which is considered as good.</a:t>
            </a: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900"/>
              <a:buFont typeface="Old Standard TT"/>
              <a:buChar char="●"/>
            </a:pPr>
            <a:r>
              <a:rPr lang="en-US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Precision=0.96, Logistic Regression model predicted loan will be approved 80% of the time.</a:t>
            </a: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900"/>
              <a:buFont typeface="Old Standard TT"/>
              <a:buChar char="●"/>
            </a:pPr>
            <a:r>
              <a:rPr lang="en-US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Error Rate=0.03</a:t>
            </a: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900"/>
              <a:buFont typeface="Old Standard TT"/>
              <a:buChar char="●"/>
            </a:pPr>
            <a:r>
              <a:rPr lang="en-US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Sensitivity=0.98</a:t>
            </a: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900"/>
              <a:buFont typeface="Old Standard TT"/>
              <a:buChar char="●"/>
            </a:pPr>
            <a:r>
              <a:rPr lang="en-US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Our data seems to be unbalanced</a:t>
            </a: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3175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</a:pPr>
            <a:r>
              <a:rPr lang="en-US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we have 200 samples in class 0, 305 samples in class 1, so the AUROC should be significantly higher than 0.5.</a:t>
            </a:r>
            <a:endParaRPr sz="15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cxnSp>
        <p:nvCxnSpPr>
          <p:cNvPr id="233" name="Google Shape;233;g845a55150d_3_65"/>
          <p:cNvCxnSpPr/>
          <p:nvPr/>
        </p:nvCxnSpPr>
        <p:spPr>
          <a:xfrm flipH="1">
            <a:off x="3216775" y="1730825"/>
            <a:ext cx="1681800" cy="140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45a55150d_3_7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lasso regression </a:t>
            </a:r>
            <a:r>
              <a:rPr lang="en-US" sz="1500"/>
              <a:t>(Penalized logistic regression)</a:t>
            </a:r>
            <a:endParaRPr sz="1500"/>
          </a:p>
        </p:txBody>
      </p:sp>
      <p:sp>
        <p:nvSpPr>
          <p:cNvPr id="239" name="Google Shape;239;g845a55150d_3_79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The coefficients of some less contributive variables are forced to be exactly zero. </a:t>
            </a:r>
            <a:r>
              <a:rPr lang="en-US">
                <a:solidFill>
                  <a:srgbClr val="FF0000"/>
                </a:solidFill>
              </a:rPr>
              <a:t>Only</a:t>
            </a:r>
            <a:r>
              <a:rPr lang="en-US"/>
              <a:t> the most significant variables are kept in the final model</a:t>
            </a:r>
            <a:endParaRPr/>
          </a:p>
        </p:txBody>
      </p:sp>
      <p:pic>
        <p:nvPicPr>
          <p:cNvPr id="240" name="Google Shape;240;g845a55150d_3_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075" y="2220700"/>
            <a:ext cx="3347500" cy="25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845a55150d_3_79"/>
          <p:cNvSpPr txBox="1"/>
          <p:nvPr/>
        </p:nvSpPr>
        <p:spPr>
          <a:xfrm>
            <a:off x="874275" y="3860000"/>
            <a:ext cx="2480400" cy="3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Old Standard TT"/>
                <a:ea typeface="Old Standard TT"/>
                <a:cs typeface="Old Standard TT"/>
                <a:sym typeface="Old Standard TT"/>
              </a:rPr>
              <a:t>The lambda that minimizes CV error: 0.01</a:t>
            </a:r>
            <a:endParaRPr sz="9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42" name="Google Shape;242;g845a55150d_3_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500" y="1990335"/>
            <a:ext cx="4303374" cy="2859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845a55150d_3_104"/>
          <p:cNvSpPr txBox="1">
            <a:spLocks noGrp="1"/>
          </p:cNvSpPr>
          <p:nvPr>
            <p:ph type="title"/>
          </p:nvPr>
        </p:nvSpPr>
        <p:spPr>
          <a:xfrm>
            <a:off x="230075" y="85800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Compare</a:t>
            </a:r>
            <a:endParaRPr/>
          </a:p>
        </p:txBody>
      </p:sp>
      <p:pic>
        <p:nvPicPr>
          <p:cNvPr id="248" name="Google Shape;248;g845a55150d_3_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94475"/>
            <a:ext cx="3551450" cy="335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g845a55150d_3_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1450" y="1973700"/>
            <a:ext cx="3086101" cy="257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g845a55150d_3_1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98800" y="1973700"/>
            <a:ext cx="2179875" cy="2100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1" name="Google Shape;251;g845a55150d_3_104"/>
          <p:cNvCxnSpPr/>
          <p:nvPr/>
        </p:nvCxnSpPr>
        <p:spPr>
          <a:xfrm rot="10800000">
            <a:off x="6556000" y="2432925"/>
            <a:ext cx="506100" cy="30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" name="Google Shape;252;g845a55150d_3_104"/>
          <p:cNvCxnSpPr/>
          <p:nvPr/>
        </p:nvCxnSpPr>
        <p:spPr>
          <a:xfrm rot="10800000">
            <a:off x="6523375" y="2620850"/>
            <a:ext cx="546900" cy="31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3" name="Google Shape;253;g845a55150d_3_104"/>
          <p:cNvCxnSpPr/>
          <p:nvPr/>
        </p:nvCxnSpPr>
        <p:spPr>
          <a:xfrm rot="10800000">
            <a:off x="6490600" y="2947250"/>
            <a:ext cx="571500" cy="56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4" name="Google Shape;254;g845a55150d_3_104"/>
          <p:cNvCxnSpPr/>
          <p:nvPr/>
        </p:nvCxnSpPr>
        <p:spPr>
          <a:xfrm rot="10800000">
            <a:off x="6343550" y="3143350"/>
            <a:ext cx="710400" cy="54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5" name="Google Shape;255;g845a55150d_3_104"/>
          <p:cNvCxnSpPr/>
          <p:nvPr/>
        </p:nvCxnSpPr>
        <p:spPr>
          <a:xfrm rot="10800000">
            <a:off x="3371825" y="2286050"/>
            <a:ext cx="302100" cy="33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6" name="Google Shape;256;g845a55150d_3_104"/>
          <p:cNvCxnSpPr/>
          <p:nvPr/>
        </p:nvCxnSpPr>
        <p:spPr>
          <a:xfrm rot="10800000">
            <a:off x="3314825" y="2473650"/>
            <a:ext cx="359100" cy="32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7" name="Google Shape;257;g845a55150d_3_104"/>
          <p:cNvCxnSpPr/>
          <p:nvPr/>
        </p:nvCxnSpPr>
        <p:spPr>
          <a:xfrm flipH="1">
            <a:off x="3298375" y="2979975"/>
            <a:ext cx="342900" cy="35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8" name="Google Shape;258;g845a55150d_3_104"/>
          <p:cNvCxnSpPr/>
          <p:nvPr/>
        </p:nvCxnSpPr>
        <p:spPr>
          <a:xfrm flipH="1">
            <a:off x="3298275" y="3135075"/>
            <a:ext cx="367500" cy="38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9" name="Google Shape;259;g845a55150d_3_104"/>
          <p:cNvSpPr txBox="1"/>
          <p:nvPr/>
        </p:nvSpPr>
        <p:spPr>
          <a:xfrm>
            <a:off x="987875" y="922675"/>
            <a:ext cx="1877700" cy="2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ld Standard TT"/>
                <a:ea typeface="Old Standard TT"/>
                <a:cs typeface="Old Standard TT"/>
                <a:sym typeface="Old Standard TT"/>
              </a:rPr>
              <a:t>Logistic full model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60" name="Google Shape;260;g845a55150d_3_104"/>
          <p:cNvSpPr txBox="1"/>
          <p:nvPr/>
        </p:nvSpPr>
        <p:spPr>
          <a:xfrm>
            <a:off x="4286250" y="1649175"/>
            <a:ext cx="1134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61" name="Google Shape;261;g845a55150d_3_104"/>
          <p:cNvSpPr txBox="1"/>
          <p:nvPr/>
        </p:nvSpPr>
        <p:spPr>
          <a:xfrm>
            <a:off x="4106625" y="1632850"/>
            <a:ext cx="18777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ld Standard TT"/>
                <a:ea typeface="Old Standard TT"/>
                <a:cs typeface="Old Standard TT"/>
                <a:sym typeface="Old Standard TT"/>
              </a:rPr>
              <a:t>StepAIC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62" name="Google Shape;262;g845a55150d_3_104"/>
          <p:cNvSpPr txBox="1"/>
          <p:nvPr/>
        </p:nvSpPr>
        <p:spPr>
          <a:xfrm>
            <a:off x="7070275" y="1526725"/>
            <a:ext cx="20085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ld Standard TT"/>
                <a:ea typeface="Old Standard TT"/>
                <a:cs typeface="Old Standard TT"/>
                <a:sym typeface="Old Standard TT"/>
              </a:rPr>
              <a:t>Lasso regression model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845a55150d_3_1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/>
              <a:t>Conclusion/ Limitations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g845a55150d_3_126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due_date and loan length are the most important in determining if the loan will be approved.  </a:t>
            </a:r>
            <a:endParaRPr sz="170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We estimated that for each unit increase in X</a:t>
            </a:r>
            <a:r>
              <a:rPr lang="en-US" sz="1700" baseline="-25000"/>
              <a:t>1</a:t>
            </a:r>
            <a:r>
              <a:rPr lang="en-US" sz="1700"/>
              <a:t>, the odds of loan(y=1) is multiplied by e</a:t>
            </a:r>
            <a:r>
              <a:rPr lang="en-US" sz="1700" baseline="30000"/>
              <a:t>2.6 </a:t>
            </a:r>
            <a:r>
              <a:rPr lang="en-US" sz="1700"/>
              <a:t> = 13.6</a:t>
            </a:r>
            <a:endParaRPr sz="170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We estimated that for each unit increase in X</a:t>
            </a:r>
            <a:r>
              <a:rPr lang="en-US" sz="1700" baseline="-25000"/>
              <a:t>3</a:t>
            </a:r>
            <a:r>
              <a:rPr lang="en-US" sz="1700"/>
              <a:t>, the odds of loan(y=1) is multiplied by e</a:t>
            </a:r>
            <a:r>
              <a:rPr lang="en-US" sz="1700" baseline="30000"/>
              <a:t>-2.66 </a:t>
            </a:r>
            <a:r>
              <a:rPr lang="en-US" sz="1700"/>
              <a:t> = 0.07</a:t>
            </a:r>
            <a:endParaRPr sz="170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Missing values sometimes add more information to the model than we might expect</a:t>
            </a:r>
            <a:endParaRPr sz="170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Imbalanced classification, to avoid this, with a sufficient amount of data, we partition the data into a training set and a validation set. </a:t>
            </a:r>
            <a:endParaRPr sz="1700"/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>
            <a:spLocks noGrp="1"/>
          </p:cNvSpPr>
          <p:nvPr>
            <p:ph type="title"/>
          </p:nvPr>
        </p:nvSpPr>
        <p:spPr>
          <a:xfrm>
            <a:off x="311700" y="1103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Data Preparation</a:t>
            </a:r>
            <a:endParaRPr/>
          </a:p>
        </p:txBody>
      </p:sp>
      <p:sp>
        <p:nvSpPr>
          <p:cNvPr id="72" name="Google Shape;72;p3"/>
          <p:cNvSpPr txBox="1">
            <a:spLocks noGrp="1"/>
          </p:cNvSpPr>
          <p:nvPr>
            <p:ph type="body" idx="1"/>
          </p:nvPr>
        </p:nvSpPr>
        <p:spPr>
          <a:xfrm>
            <a:off x="0" y="723525"/>
            <a:ext cx="8925900" cy="44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u="sng" dirty="0"/>
              <a:t>Response variable</a:t>
            </a:r>
            <a:r>
              <a:rPr lang="en-US" dirty="0"/>
              <a:t>: </a:t>
            </a:r>
            <a:r>
              <a:rPr lang="en-US" i="1" u="sng" dirty="0"/>
              <a:t>Paid off time - Effective Date</a:t>
            </a:r>
            <a:r>
              <a:rPr lang="en-US" dirty="0"/>
              <a:t>=&gt; </a:t>
            </a:r>
            <a:r>
              <a:rPr lang="en-US" i="1" dirty="0"/>
              <a:t>loan length</a:t>
            </a:r>
            <a:endParaRPr i="1" dirty="0"/>
          </a:p>
          <a:p>
            <a:pPr lvl="0">
              <a:lnSpc>
                <a:spcPct val="150000"/>
              </a:lnSpc>
            </a:pPr>
            <a:r>
              <a:rPr lang="en-US" b="1" u="sng" dirty="0"/>
              <a:t>Predictors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i="1" dirty="0" err="1"/>
              <a:t>Loan_status</a:t>
            </a:r>
            <a:r>
              <a:rPr lang="en-US" dirty="0"/>
              <a:t>: Whether a loan is paid off, in collection, collection paid off  </a:t>
            </a:r>
            <a:r>
              <a:rPr lang="en-US" i="1" dirty="0"/>
              <a:t>Principal:</a:t>
            </a:r>
            <a:r>
              <a:rPr lang="en-US" dirty="0"/>
              <a:t> Basic principal loan amount                                                              </a:t>
            </a:r>
            <a:r>
              <a:rPr lang="en-US" i="1" dirty="0"/>
              <a:t>Terms</a:t>
            </a:r>
            <a:r>
              <a:rPr lang="en-US" dirty="0"/>
              <a:t>: weekly (7 days), biweekly, and monthly payoff schedule              </a:t>
            </a:r>
            <a:r>
              <a:rPr lang="en-US" i="1" dirty="0" err="1"/>
              <a:t>Effective_date</a:t>
            </a:r>
            <a:r>
              <a:rPr lang="en-US" i="1" dirty="0"/>
              <a:t>, </a:t>
            </a:r>
            <a:r>
              <a:rPr lang="en-US" i="1" dirty="0" err="1"/>
              <a:t>Due_date</a:t>
            </a:r>
            <a:r>
              <a:rPr lang="en-US" i="1" dirty="0"/>
              <a:t>, </a:t>
            </a:r>
            <a:r>
              <a:rPr lang="en-US" i="1" dirty="0" err="1"/>
              <a:t>Paidoff_time</a:t>
            </a:r>
            <a:r>
              <a:rPr lang="en-US" i="1" dirty="0"/>
              <a:t> , Age, education, gender </a:t>
            </a:r>
            <a:r>
              <a:rPr lang="en-US" dirty="0"/>
              <a:t>	   </a:t>
            </a:r>
            <a:r>
              <a:rPr lang="en-US" i="1" dirty="0" err="1"/>
              <a:t>Pastdue_days</a:t>
            </a:r>
            <a:r>
              <a:rPr lang="en-US" dirty="0"/>
              <a:t>: How many days a loan has been past due 		</a:t>
            </a:r>
            <a:endParaRPr i="1"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Education levels were fixed, </a:t>
            </a:r>
            <a:r>
              <a:rPr lang="en-US" dirty="0" err="1"/>
              <a:t>Past_due</a:t>
            </a:r>
            <a:r>
              <a:rPr lang="en-US" dirty="0"/>
              <a:t> days NA’s were there for those who already paid before due date, so converted to 0.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Subset only </a:t>
            </a:r>
            <a:r>
              <a:rPr lang="en-US" u="sng" dirty="0"/>
              <a:t>collection paid off</a:t>
            </a:r>
            <a:r>
              <a:rPr lang="en-US" dirty="0"/>
              <a:t> and </a:t>
            </a:r>
            <a:r>
              <a:rPr lang="en-US" u="sng" dirty="0"/>
              <a:t>paid off </a:t>
            </a:r>
            <a:r>
              <a:rPr lang="en-US" dirty="0"/>
              <a:t> as we’re modeling how many days an individual has to pay back a loan otherwise number of days is indefinite.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Model Formulation</a:t>
            </a:r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body" idx="1"/>
          </p:nvPr>
        </p:nvSpPr>
        <p:spPr>
          <a:xfrm>
            <a:off x="311700" y="1016575"/>
            <a:ext cx="8725800" cy="39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Looks like there might be some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multicollinearity issues between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terms, principal and due date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Check </a:t>
            </a:r>
            <a:r>
              <a:rPr lang="en-US" i="1" dirty="0"/>
              <a:t>VIFs</a:t>
            </a:r>
            <a:r>
              <a:rPr lang="en-US" dirty="0"/>
              <a:t> (&lt;5)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Drop </a:t>
            </a:r>
            <a:r>
              <a:rPr lang="en-US" i="1" dirty="0"/>
              <a:t>past-due-days 				                                </a:t>
            </a:r>
            <a:r>
              <a:rPr lang="en-US" dirty="0"/>
              <a:t>essentially gives same 					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 information as response.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 dirty="0"/>
          </a:p>
        </p:txBody>
      </p:sp>
      <p:pic>
        <p:nvPicPr>
          <p:cNvPr id="79" name="Google Shape;79;p4"/>
          <p:cNvPicPr preferRelativeResize="0"/>
          <p:nvPr/>
        </p:nvPicPr>
        <p:blipFill rotWithShape="1">
          <a:blip r:embed="rId3">
            <a:alphaModFix/>
          </a:blip>
          <a:srcRect t="5168"/>
          <a:stretch/>
        </p:blipFill>
        <p:spPr>
          <a:xfrm>
            <a:off x="4367225" y="4070600"/>
            <a:ext cx="3989724" cy="896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4800" y="1084700"/>
            <a:ext cx="5012375" cy="3101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" name="Google Shape;81;p4"/>
          <p:cNvCxnSpPr/>
          <p:nvPr/>
        </p:nvCxnSpPr>
        <p:spPr>
          <a:xfrm>
            <a:off x="2725375" y="3041600"/>
            <a:ext cx="1575000" cy="114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2" name="Google Shape;82;p4"/>
          <p:cNvSpPr/>
          <p:nvPr/>
        </p:nvSpPr>
        <p:spPr>
          <a:xfrm>
            <a:off x="5345200" y="1778475"/>
            <a:ext cx="402900" cy="201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888700" y="2096825"/>
            <a:ext cx="402900" cy="201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53e325518_8_12"/>
          <p:cNvSpPr txBox="1"/>
          <p:nvPr/>
        </p:nvSpPr>
        <p:spPr>
          <a:xfrm>
            <a:off x="588600" y="4131600"/>
            <a:ext cx="4384500" cy="10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latin typeface="Old Standard TT"/>
                <a:ea typeface="Old Standard TT"/>
                <a:cs typeface="Old Standard TT"/>
                <a:sym typeface="Old Standard TT"/>
              </a:rPr>
              <a:t>-Potential interaction terms for the model</a:t>
            </a:r>
            <a:endParaRPr u="sng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89" name="Google Shape;89;g753e325518_8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9800" y="308775"/>
            <a:ext cx="2920426" cy="372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g753e325518_8_12"/>
          <p:cNvPicPr preferRelativeResize="0"/>
          <p:nvPr/>
        </p:nvPicPr>
        <p:blipFill rotWithShape="1">
          <a:blip r:embed="rId4">
            <a:alphaModFix/>
          </a:blip>
          <a:srcRect r="-5697" b="-5697"/>
          <a:stretch/>
        </p:blipFill>
        <p:spPr>
          <a:xfrm>
            <a:off x="2991675" y="308775"/>
            <a:ext cx="3277275" cy="390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g753e325518_8_1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4225" y="308775"/>
            <a:ext cx="2920426" cy="372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51775" y="131575"/>
            <a:ext cx="3716998" cy="257660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87850"/>
            <a:ext cx="5351773" cy="2785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3725" y="2873700"/>
            <a:ext cx="4425050" cy="22698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5"/>
          <p:cNvSpPr txBox="1"/>
          <p:nvPr/>
        </p:nvSpPr>
        <p:spPr>
          <a:xfrm>
            <a:off x="4799900" y="3050650"/>
            <a:ext cx="3717000" cy="17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rgbClr val="00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-From partial regression plots, no sign for higher order terms.</a:t>
            </a:r>
            <a:endParaRPr sz="1300" b="0" i="0" u="none" strike="noStrike" cap="none">
              <a:solidFill>
                <a:srgbClr val="0000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rgbClr val="00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-From the residual plot we can see potential outliers and influential points.</a:t>
            </a:r>
            <a:endParaRPr sz="1300" b="0" i="0" u="none" strike="noStrike" cap="none">
              <a:solidFill>
                <a:srgbClr val="0000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rgbClr val="00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-Constant variance assumption met (replications)</a:t>
            </a:r>
            <a:endParaRPr sz="1300" b="0" i="0" u="none" strike="noStrike" cap="none">
              <a:solidFill>
                <a:srgbClr val="0000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rgbClr val="00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-Normality assumption is not valid</a:t>
            </a:r>
            <a:endParaRPr sz="1300" b="0" i="0" u="none" strike="noStrike" cap="none">
              <a:solidFill>
                <a:srgbClr val="0000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"/>
          <p:cNvSpPr txBox="1">
            <a:spLocks noGrp="1"/>
          </p:cNvSpPr>
          <p:nvPr>
            <p:ph type="body" idx="1"/>
          </p:nvPr>
        </p:nvSpPr>
        <p:spPr>
          <a:xfrm>
            <a:off x="145775" y="93700"/>
            <a:ext cx="8871000" cy="47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u="sng"/>
              <a:t>Box-Cox transformation:</a:t>
            </a:r>
            <a:endParaRPr u="sng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-US"/>
              <a:t>-Use </a:t>
            </a:r>
            <a:r>
              <a:rPr lang="en-US" i="1"/>
              <a:t>lambda</a:t>
            </a:r>
            <a:r>
              <a:rPr lang="en-US"/>
              <a:t> value as 0.5, so apply </a:t>
            </a:r>
            <a:r>
              <a:rPr lang="en-US" i="1"/>
              <a:t>sqrt</a:t>
            </a:r>
            <a:r>
              <a:rPr lang="en-US"/>
              <a:t> transformation of response variable.</a:t>
            </a:r>
            <a:endParaRPr/>
          </a:p>
        </p:txBody>
      </p:sp>
      <p:pic>
        <p:nvPicPr>
          <p:cNvPr id="105" name="Google Shape;10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775" y="978975"/>
            <a:ext cx="3831601" cy="2032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07850" y="1098525"/>
            <a:ext cx="3678074" cy="269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1767" y="2965075"/>
            <a:ext cx="3735608" cy="2032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6"/>
          <p:cNvSpPr txBox="1"/>
          <p:nvPr/>
        </p:nvSpPr>
        <p:spPr>
          <a:xfrm>
            <a:off x="4216825" y="4008600"/>
            <a:ext cx="29673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-Non-normality still exists.</a:t>
            </a:r>
            <a:endParaRPr sz="1400" b="0" i="0" u="none" strike="noStrike" cap="none">
              <a:solidFill>
                <a:srgbClr val="0000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Variable Selection</a:t>
            </a:r>
            <a:endParaRPr/>
          </a:p>
        </p:txBody>
      </p:sp>
      <p:sp>
        <p:nvSpPr>
          <p:cNvPr id="114" name="Google Shape;114;p7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832300" cy="3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u="sng"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US" u="sng" dirty="0"/>
              <a:t>Backward elimination: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Removed Age: education, education,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Age: Gender, Gender, Age: Loan status,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Age in that order.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 u="sng" dirty="0"/>
          </a:p>
        </p:txBody>
      </p:sp>
      <p:pic>
        <p:nvPicPr>
          <p:cNvPr id="115" name="Google Shape;115;p7" descr="A blue and white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95431" y="1171600"/>
            <a:ext cx="4634270" cy="292142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6" name="Google Shape;116;p7"/>
          <p:cNvCxnSpPr/>
          <p:nvPr/>
        </p:nvCxnSpPr>
        <p:spPr>
          <a:xfrm>
            <a:off x="2728804" y="1900084"/>
            <a:ext cx="1420409" cy="115529"/>
          </a:xfrm>
          <a:prstGeom prst="straightConnector1">
            <a:avLst/>
          </a:prstGeom>
          <a:noFill/>
          <a:ln w="9525" cap="flat" cmpd="sng">
            <a:solidFill>
              <a:srgbClr val="7BC7C0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"/>
          <p:cNvSpPr txBox="1">
            <a:spLocks noGrp="1"/>
          </p:cNvSpPr>
          <p:nvPr>
            <p:ph type="body" idx="1"/>
          </p:nvPr>
        </p:nvSpPr>
        <p:spPr>
          <a:xfrm>
            <a:off x="311700" y="217715"/>
            <a:ext cx="8520600" cy="4696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u="sng"/>
              <a:t>Using </a:t>
            </a:r>
            <a:r>
              <a:rPr lang="en-US" i="1" u="sng"/>
              <a:t>regsubsets</a:t>
            </a:r>
            <a:r>
              <a:rPr lang="en-US" i="1"/>
              <a:t>: </a:t>
            </a:r>
            <a:r>
              <a:rPr lang="en-US"/>
              <a:t>Loan status, Principal, Terms, Due Date, Terms: Due Date</a:t>
            </a:r>
            <a:endParaRPr i="1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 i="1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/>
          </a:p>
        </p:txBody>
      </p:sp>
      <p:pic>
        <p:nvPicPr>
          <p:cNvPr id="122" name="Google Shape;12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1063211"/>
            <a:ext cx="3686552" cy="16462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01124" y="2854753"/>
            <a:ext cx="3686552" cy="1904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8" descr="A picture containing drawing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11701" y="2843933"/>
            <a:ext cx="3686552" cy="1796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8" descr="A screenshot of a cell phone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01124" y="993752"/>
            <a:ext cx="3686552" cy="168413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8"/>
          <p:cNvSpPr/>
          <p:nvPr/>
        </p:nvSpPr>
        <p:spPr>
          <a:xfrm>
            <a:off x="605396" y="1507183"/>
            <a:ext cx="3304452" cy="138737"/>
          </a:xfrm>
          <a:prstGeom prst="rect">
            <a:avLst/>
          </a:prstGeom>
          <a:noFill/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8"/>
          <p:cNvSpPr/>
          <p:nvPr/>
        </p:nvSpPr>
        <p:spPr>
          <a:xfrm>
            <a:off x="5426351" y="1463040"/>
            <a:ext cx="3272921" cy="113512"/>
          </a:xfrm>
          <a:prstGeom prst="rect">
            <a:avLst/>
          </a:prstGeom>
          <a:noFill/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8"/>
          <p:cNvSpPr/>
          <p:nvPr/>
        </p:nvSpPr>
        <p:spPr>
          <a:xfrm>
            <a:off x="5426351" y="3089815"/>
            <a:ext cx="3213152" cy="138963"/>
          </a:xfrm>
          <a:prstGeom prst="rect">
            <a:avLst/>
          </a:prstGeom>
          <a:noFill/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8"/>
          <p:cNvSpPr/>
          <p:nvPr/>
        </p:nvSpPr>
        <p:spPr>
          <a:xfrm>
            <a:off x="693799" y="2991529"/>
            <a:ext cx="3216049" cy="96259"/>
          </a:xfrm>
          <a:prstGeom prst="rect">
            <a:avLst/>
          </a:prstGeom>
          <a:noFill/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1253</Words>
  <Application>Microsoft Macintosh PowerPoint</Application>
  <PresentationFormat>On-screen Show (16:9)</PresentationFormat>
  <Paragraphs>166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Times New Roman</vt:lpstr>
      <vt:lpstr>Old Standard TT</vt:lpstr>
      <vt:lpstr>Cambria Math</vt:lpstr>
      <vt:lpstr>Arial</vt:lpstr>
      <vt:lpstr>Paperback</vt:lpstr>
      <vt:lpstr>Regression Methods-Loans Data Project</vt:lpstr>
      <vt:lpstr>Introduction</vt:lpstr>
      <vt:lpstr>Data Preparation</vt:lpstr>
      <vt:lpstr>Model Formulation</vt:lpstr>
      <vt:lpstr>PowerPoint Presentation</vt:lpstr>
      <vt:lpstr>PowerPoint Presentation</vt:lpstr>
      <vt:lpstr>PowerPoint Presentation</vt:lpstr>
      <vt:lpstr>Variable Selection</vt:lpstr>
      <vt:lpstr>PowerPoint Presentation</vt:lpstr>
      <vt:lpstr>Continued:</vt:lpstr>
      <vt:lpstr>Model Diagnostics</vt:lpstr>
      <vt:lpstr>PowerPoint Presentation</vt:lpstr>
      <vt:lpstr>PowerPoint Presentation</vt:lpstr>
      <vt:lpstr>PowerPoint Presentation</vt:lpstr>
      <vt:lpstr>Conclusion </vt:lpstr>
      <vt:lpstr>Logistic Regression: Data Preparation</vt:lpstr>
      <vt:lpstr>Checking  Missing Values </vt:lpstr>
      <vt:lpstr>Model Formulation (Build full model) </vt:lpstr>
      <vt:lpstr>Backward selection Method</vt:lpstr>
      <vt:lpstr>Inference In Logistic Regression  </vt:lpstr>
      <vt:lpstr>Roc Curve</vt:lpstr>
      <vt:lpstr>Accuracy Test</vt:lpstr>
      <vt:lpstr>lasso regression (Penalized logistic regression)</vt:lpstr>
      <vt:lpstr>Compare</vt:lpstr>
      <vt:lpstr>Conclusion/ Limitations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Regression Methods-Loans Data Project</dc:title>
  <cp:lastModifiedBy>Hai Du</cp:lastModifiedBy>
  <cp:revision>17</cp:revision>
  <dcterms:modified xsi:type="dcterms:W3CDTF">2020-08-09T06:26:21Z</dcterms:modified>
</cp:coreProperties>
</file>